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y="5143500" cx="9144000"/>
  <p:notesSz cx="6858000" cy="9144000"/>
  <p:embeddedFontLst>
    <p:embeddedFont>
      <p:font typeface="Arimo"/>
      <p:regular r:id="rId71"/>
      <p:bold r:id="rId72"/>
      <p:italic r:id="rId73"/>
      <p:boldItalic r:id="rId74"/>
    </p:embeddedFont>
    <p:embeddedFont>
      <p:font typeface="Montserrat"/>
      <p:regular r:id="rId75"/>
      <p:bold r:id="rId76"/>
      <p:italic r:id="rId77"/>
      <p:boldItalic r:id="rId78"/>
    </p:embeddedFont>
    <p:embeddedFont>
      <p:font typeface="Urbanist"/>
      <p:regular r:id="rId79"/>
      <p:bold r:id="rId80"/>
      <p:italic r:id="rId81"/>
      <p:boldItalic r:id="rId82"/>
    </p:embeddedFont>
    <p:embeddedFont>
      <p:font typeface="Fira Sans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FiraSans-bold.fntdata"/><Relationship Id="rId83" Type="http://schemas.openxmlformats.org/officeDocument/2006/relationships/font" Target="fonts/FiraSans-regular.fntdata"/><Relationship Id="rId42" Type="http://schemas.openxmlformats.org/officeDocument/2006/relationships/slide" Target="slides/slide36.xml"/><Relationship Id="rId86" Type="http://schemas.openxmlformats.org/officeDocument/2006/relationships/font" Target="fonts/FiraSans-boldItalic.fntdata"/><Relationship Id="rId41" Type="http://schemas.openxmlformats.org/officeDocument/2006/relationships/slide" Target="slides/slide35.xml"/><Relationship Id="rId85" Type="http://schemas.openxmlformats.org/officeDocument/2006/relationships/font" Target="fonts/FiraSans-italic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Urbanist-bold.fntdata"/><Relationship Id="rId82" Type="http://schemas.openxmlformats.org/officeDocument/2006/relationships/font" Target="fonts/Urbanist-boldItalic.fntdata"/><Relationship Id="rId81" Type="http://schemas.openxmlformats.org/officeDocument/2006/relationships/font" Target="fonts/Urbanis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Arimo-italic.fntdata"/><Relationship Id="rId72" Type="http://schemas.openxmlformats.org/officeDocument/2006/relationships/font" Target="fonts/Arimo-bold.fntdata"/><Relationship Id="rId31" Type="http://schemas.openxmlformats.org/officeDocument/2006/relationships/slide" Target="slides/slide25.xml"/><Relationship Id="rId75" Type="http://schemas.openxmlformats.org/officeDocument/2006/relationships/font" Target="fonts/Montserrat-regular.fntdata"/><Relationship Id="rId30" Type="http://schemas.openxmlformats.org/officeDocument/2006/relationships/slide" Target="slides/slide24.xml"/><Relationship Id="rId74" Type="http://schemas.openxmlformats.org/officeDocument/2006/relationships/font" Target="fonts/Arimo-boldItalic.fntdata"/><Relationship Id="rId33" Type="http://schemas.openxmlformats.org/officeDocument/2006/relationships/slide" Target="slides/slide27.xml"/><Relationship Id="rId77" Type="http://schemas.openxmlformats.org/officeDocument/2006/relationships/font" Target="fonts/Montserrat-italic.fntdata"/><Relationship Id="rId32" Type="http://schemas.openxmlformats.org/officeDocument/2006/relationships/slide" Target="slides/slide26.xml"/><Relationship Id="rId76" Type="http://schemas.openxmlformats.org/officeDocument/2006/relationships/font" Target="fonts/Montserrat-bold.fntdata"/><Relationship Id="rId35" Type="http://schemas.openxmlformats.org/officeDocument/2006/relationships/slide" Target="slides/slide29.xml"/><Relationship Id="rId79" Type="http://schemas.openxmlformats.org/officeDocument/2006/relationships/font" Target="fonts/Urbanist-regular.fntdata"/><Relationship Id="rId34" Type="http://schemas.openxmlformats.org/officeDocument/2006/relationships/slide" Target="slides/slide28.xml"/><Relationship Id="rId78" Type="http://schemas.openxmlformats.org/officeDocument/2006/relationships/font" Target="fonts/Montserrat-boldItalic.fntdata"/><Relationship Id="rId71" Type="http://schemas.openxmlformats.org/officeDocument/2006/relationships/font" Target="fonts/Arimo-regular.fntdata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f3e99e84e1_2_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g2f3e99e84e1_2_4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57" name="Google Shape;57;g2f3e99e84e1_2_4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3e99e84e1_2_9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2f3e99e84e1_2_98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f3e99e84e1_2_98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3e99e84e1_2_10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f3e99e84e1_2_105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f3e99e84e1_2_105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f3e99e84e1_2_11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f3e99e84e1_2_114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f3e99e84e1_2_114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3e99e84e1_2_12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2f3e99e84e1_2_12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173" name="Google Shape;173;g2f3e99e84e1_2_12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3e99e84e1_2_13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f3e99e84e1_2_135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187" name="Google Shape;187;g2f3e99e84e1_2_135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3e99e84e1_2_14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f3e99e84e1_2_145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f3e99e84e1_2_145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f3e99e84e1_2_15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f3e99e84e1_2_158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f3e99e84e1_2_158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f3e99e84e1_2_16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2f3e99e84e1_2_165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217" name="Google Shape;217;g2f3e99e84e1_2_165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3e99e84e1_2_17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f3e99e84e1_2_175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227" name="Google Shape;227;g2f3e99e84e1_2_175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3e99e84e1_2_19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f3e99e84e1_2_192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244" name="Google Shape;244;g2f3e99e84e1_2_192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3e99e84e1_2_1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2f3e99e84e1_2_17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2f3e99e84e1_2_17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3e99e84e1_2_20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2f3e99e84e1_2_20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253" name="Google Shape;253;g2f3e99e84e1_2_20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3e99e84e1_2_219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2f3e99e84e1_2_219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f3e99e84e1_2_219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f3e99e84e1_2_22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2f3e99e84e1_2_228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f3e99e84e1_2_228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f3e99e84e1_2_23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f3e99e84e1_2_235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f3e99e84e1_2_235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f3e99e84e1_2_24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f3e99e84e1_2_242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f3e99e84e1_2_242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f3e99e84e1_2_25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2f3e99e84e1_2_25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f3e99e84e1_2_25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f3e99e84e1_2_25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2f3e99e84e1_2_258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310" name="Google Shape;310;g2f3e99e84e1_2_258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f3e99e84e1_2_269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f3e99e84e1_2_269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f3e99e84e1_2_269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f3e99e84e1_2_27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2f3e99e84e1_2_27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328" name="Google Shape;328;g2f3e99e84e1_2_27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f3e99e84e1_2_28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2f3e99e84e1_2_285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f3e99e84e1_2_285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3e99e84e1_2_2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2f3e99e84e1_2_25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77" name="Google Shape;77;g2f3e99e84e1_2_25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f3e99e84e1_2_29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2f3e99e84e1_2_294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f3e99e84e1_2_294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f3e99e84e1_2_30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2f3e99e84e1_2_30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353" name="Google Shape;353;g2f3e99e84e1_2_30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f3e99e84e1_2_31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2f3e99e84e1_2_31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363" name="Google Shape;363;g2f3e99e84e1_2_31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f3e99e84e1_2_32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2f3e99e84e1_2_32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373" name="Google Shape;373;g2f3e99e84e1_2_32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f3e99e84e1_2_33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f3e99e84e1_2_33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383" name="Google Shape;383;g2f3e99e84e1_2_33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f3e99e84e1_2_34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2f3e99e84e1_2_342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f3e99e84e1_2_342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f3e99e84e1_2_35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2f3e99e84e1_2_350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2f3e99e84e1_2_350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f3e99e84e1_2_35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2f3e99e84e1_2_358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2f3e99e84e1_2_358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f3e99e84e1_2_36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2f3e99e84e1_2_365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f3e99e84e1_2_365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f3e99e84e1_2_37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2f3e99e84e1_2_37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f3e99e84e1_2_37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f3e99e84e1_2_3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2f3e99e84e1_2_38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2f3e99e84e1_2_38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f3e99e84e1_2_38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f3e99e84e1_2_38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2f3e99e84e1_2_38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f3e99e84e1_2_39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2f3e99e84e1_2_394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f3e99e84e1_2_394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f3e99e84e1_2_40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2f3e99e84e1_2_407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2f3e99e84e1_2_407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f3e99e84e1_2_41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2f3e99e84e1_2_414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2f3e99e84e1_2_414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f3e99e84e1_2_42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2f3e99e84e1_2_423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f3e99e84e1_2_423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f3e99e84e1_2_43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2f3e99e84e1_2_43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2f3e99e84e1_2_43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f3e99e84e1_2_439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2f3e99e84e1_2_439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2f3e99e84e1_2_439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f3e99e84e1_2_44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2f3e99e84e1_2_447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2f3e99e84e1_2_447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f3e99e84e1_2_45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2f3e99e84e1_2_455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2f3e99e84e1_2_455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f3e99e84e1_2_46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2f3e99e84e1_2_463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2f3e99e84e1_2_463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f3e99e84e1_2_4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2f3e99e84e1_2_47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f3e99e84e1_2_47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f3e99e84e1_2_47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2f3e99e84e1_2_470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2f3e99e84e1_2_470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f3e99e84e1_2_47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2f3e99e84e1_2_477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2f3e99e84e1_2_477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f3e99e84e1_2_48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2f3e99e84e1_2_485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2f3e99e84e1_2_485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f3e99e84e1_2_50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2f3e99e84e1_2_503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2f3e99e84e1_2_503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f3e99e84e1_2_51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2f3e99e84e1_2_51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f3e99e84e1_2_51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f3e99e84e1_2_519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2f3e99e84e1_2_519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2f3e99e84e1_2_519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f3e99e84e1_2_52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2f3e99e84e1_2_527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2f3e99e84e1_2_527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f3e99e84e1_2_53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2f3e99e84e1_2_535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2f3e99e84e1_2_535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f3e99e84e1_2_54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g2f3e99e84e1_2_543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2f3e99e84e1_2_543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f3e99e84e1_2_55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2f3e99e84e1_2_55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2f3e99e84e1_2_55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3e99e84e1_2_6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2f3e99e84e1_2_6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2f3e99e84e1_2_6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f3e99e84e1_2_559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2f3e99e84e1_2_559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2f3e99e84e1_2_559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f3e99e84e1_2_56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2f3e99e84e1_2_56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2f3e99e84e1_2_56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3e99e84e1_2_57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2f3e99e84e1_2_573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2f3e99e84e1_2_573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f3e99e84e1_2_58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2f3e99e84e1_2_582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2f3e99e84e1_2_582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f3e99e84e1_2_589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2f3e99e84e1_2_589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2f3e99e84e1_2_589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3e99e84e1_2_6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2f3e99e84e1_2_68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 v</a:t>
            </a:r>
            <a:br>
              <a:rPr lang="en"/>
            </a:br>
            <a:endParaRPr/>
          </a:p>
        </p:txBody>
      </p:sp>
      <p:sp>
        <p:nvSpPr>
          <p:cNvPr id="120" name="Google Shape;120;g2f3e99e84e1_2_68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3e99e84e1_2_7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2f3e99e84e1_2_7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128" name="Google Shape;128;g2f3e99e84e1_2_7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3e99e84e1_2_8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f3e99e84e1_2_87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f3e99e84e1_2_87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b="0" i="0" sz="1300" u="none" cap="none" strike="noStrike">
                <a:solidFill>
                  <a:srgbClr val="9297A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spcBef>
                <a:spcPts val="0"/>
              </a:spcBef>
              <a:buNone/>
              <a:defRPr b="0" i="0" sz="1300" u="none" cap="none" strike="noStrike">
                <a:solidFill>
                  <a:srgbClr val="9297A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spcBef>
                <a:spcPts val="0"/>
              </a:spcBef>
              <a:buNone/>
              <a:defRPr b="0" i="0" sz="1300" u="none" cap="none" strike="noStrike">
                <a:solidFill>
                  <a:srgbClr val="9297A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spcBef>
                <a:spcPts val="0"/>
              </a:spcBef>
              <a:buNone/>
              <a:defRPr b="0" i="0" sz="1300" u="none" cap="none" strike="noStrike">
                <a:solidFill>
                  <a:srgbClr val="9297A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spcBef>
                <a:spcPts val="0"/>
              </a:spcBef>
              <a:buNone/>
              <a:defRPr b="0" i="0" sz="1300" u="none" cap="none" strike="noStrike">
                <a:solidFill>
                  <a:srgbClr val="9297A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spcBef>
                <a:spcPts val="0"/>
              </a:spcBef>
              <a:buNone/>
              <a:defRPr b="0" i="0" sz="1300" u="none" cap="none" strike="noStrike">
                <a:solidFill>
                  <a:srgbClr val="9297A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spcBef>
                <a:spcPts val="0"/>
              </a:spcBef>
              <a:buNone/>
              <a:defRPr b="0" i="0" sz="1300" u="none" cap="none" strike="noStrike">
                <a:solidFill>
                  <a:srgbClr val="9297A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spcBef>
                <a:spcPts val="0"/>
              </a:spcBef>
              <a:buNone/>
              <a:defRPr b="0" i="0" sz="1300" u="none" cap="none" strike="noStrike">
                <a:solidFill>
                  <a:srgbClr val="9297A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spcBef>
                <a:spcPts val="0"/>
              </a:spcBef>
              <a:buNone/>
              <a:defRPr b="0" i="0" sz="1300" u="none" cap="none" strike="noStrike">
                <a:solidFill>
                  <a:srgbClr val="9297A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300" u="none" cap="none" strike="noStrike">
                <a:solidFill>
                  <a:srgbClr val="9297A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300" u="none" cap="none" strike="noStrike">
                <a:solidFill>
                  <a:srgbClr val="9297A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300" u="none" cap="none" strike="noStrike">
                <a:solidFill>
                  <a:srgbClr val="9297A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300" u="none" cap="none" strike="noStrike">
                <a:solidFill>
                  <a:srgbClr val="9297A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300" u="none" cap="none" strike="noStrike">
                <a:solidFill>
                  <a:srgbClr val="9297A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300" u="none" cap="none" strike="noStrike">
                <a:solidFill>
                  <a:srgbClr val="9297A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300" u="none" cap="none" strike="noStrike">
                <a:solidFill>
                  <a:srgbClr val="9297A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300" u="none" cap="none" strike="noStrike">
                <a:solidFill>
                  <a:srgbClr val="9297A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300" u="none" cap="none" strike="noStrike">
                <a:solidFill>
                  <a:srgbClr val="9297A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ithub.com/eclipse/paho.mqtt.golang" TargetMode="External"/><Relationship Id="rId4" Type="http://schemas.openxmlformats.org/officeDocument/2006/relationships/hyperlink" Target="https://github.com/eclipse/paho.golang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pitch-assets-ccb95893-de3f-4266-973c-20049231b248.s3.eu-west-1.amazonaws.com/9420cb03-999c-4d75-808e-5219683e5622?pitch-bytes=257116&amp;pitch-content-type=image%2Fjpeg" id="59" name="Google Shape;59;p15"/>
          <p:cNvPicPr preferRelativeResize="0"/>
          <p:nvPr/>
        </p:nvPicPr>
        <p:blipFill rotWithShape="1">
          <a:blip r:embed="rId3">
            <a:alphaModFix/>
          </a:blip>
          <a:srcRect b="12500" l="0" r="0" t="125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/>
          <p:nvPr/>
        </p:nvSpPr>
        <p:spPr>
          <a:xfrm>
            <a:off x="319449" y="1627250"/>
            <a:ext cx="7924800" cy="800400"/>
          </a:xfrm>
          <a:prstGeom prst="roundRect">
            <a:avLst>
              <a:gd fmla="val -114243" name="adj"/>
            </a:avLst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345175" y="2415600"/>
            <a:ext cx="4294200" cy="431100"/>
          </a:xfrm>
          <a:prstGeom prst="roundRect">
            <a:avLst>
              <a:gd fmla="val -212109" name="adj"/>
            </a:avLst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ctr" bIns="50875" lIns="238550" spcFirstLastPara="1" rIns="238550" wrap="square" tIns="50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345175" y="3953075"/>
            <a:ext cx="4294200" cy="431100"/>
          </a:xfrm>
          <a:prstGeom prst="roundRect">
            <a:avLst>
              <a:gd fmla="val -212109" name="adj"/>
            </a:avLst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75973" y="4791514"/>
            <a:ext cx="4202683" cy="2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Gophercon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2880000" y="2245100"/>
            <a:ext cx="5299800" cy="400200"/>
          </a:xfrm>
          <a:prstGeom prst="roundRect">
            <a:avLst>
              <a:gd fmla="val -228486" name="adj"/>
            </a:avLst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pitch-assets-ccb95893-de3f-4266-973c-20049231b248.s3.eu-west-1.amazonaws.com/9c54fa29-b15e-44e0-80bb-b68f70ef4102?pitch-bytes=476030&amp;pitch-content-type=image%2Fpng" id="152" name="Google Shape;152;p24"/>
          <p:cNvPicPr preferRelativeResize="0"/>
          <p:nvPr/>
        </p:nvPicPr>
        <p:blipFill rotWithShape="1">
          <a:blip r:embed="rId3">
            <a:alphaModFix/>
          </a:blip>
          <a:srcRect b="9592" l="0" r="0" t="959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pitch-assets-ccb95893-de3f-4266-973c-20049231b248.s3.eu-west-1.amazonaws.com/1d834a65-21fe-45eb-abbf-22dee302fecd?pitch-bytes=1056872&amp;pitch-content-type=image%2Fpng" id="159" name="Google Shape;159;p25"/>
          <p:cNvPicPr preferRelativeResize="0"/>
          <p:nvPr/>
        </p:nvPicPr>
        <p:blipFill rotWithShape="1">
          <a:blip r:embed="rId3">
            <a:alphaModFix/>
          </a:blip>
          <a:srcRect b="0" l="17873" r="17873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/>
          <p:nvPr/>
        </p:nvSpPr>
        <p:spPr>
          <a:xfrm>
            <a:off x="472923" y="1050039"/>
            <a:ext cx="5669459" cy="1422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Formation of Kenya Wildlife Service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Africa Elephant is listed in Appendix I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World Elephant Day: 12th August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World Anti-poaching Systems and Stragies Improvement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476250" y="552450"/>
            <a:ext cx="15681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Impact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5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/>
          <p:nvPr/>
        </p:nvSpPr>
        <p:spPr>
          <a:xfrm>
            <a:off x="476517" y="1914851"/>
            <a:ext cx="8190904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Anti-poaching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6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7"/>
          <p:cNvCxnSpPr/>
          <p:nvPr/>
        </p:nvCxnSpPr>
        <p:spPr>
          <a:xfrm>
            <a:off x="790800" y="4686296"/>
            <a:ext cx="0" cy="0"/>
          </a:xfrm>
          <a:prstGeom prst="straightConnector1">
            <a:avLst/>
          </a:prstGeom>
          <a:solidFill>
            <a:srgbClr val="FFFFFF">
              <a:alpha val="0"/>
            </a:srgbClr>
          </a:solidFill>
          <a:ln cap="flat" cmpd="sng" w="800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27"/>
          <p:cNvSpPr/>
          <p:nvPr/>
        </p:nvSpPr>
        <p:spPr>
          <a:xfrm>
            <a:off x="475655" y="473413"/>
            <a:ext cx="8429104" cy="330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6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Anti-poarching stragegies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457200" y="0"/>
            <a:ext cx="914400" cy="109200"/>
          </a:xfrm>
          <a:prstGeom prst="roundRect">
            <a:avLst>
              <a:gd fmla="val -837363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472923" y="1050039"/>
            <a:ext cx="3022774" cy="1422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Patrols and Rangers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1" marL="381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Provide necessary training, and Equipment for locals to combat poaching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itch-assets-ccb95893-de3f-4266-973c-20049231b248.s3.eu-west-1.amazonaws.com/2756ce0e-3b11-4b44-86ef-b66a95edec6e?pitch-bytes=142514&amp;pitch-content-type=image%2Fjpeg" id="179" name="Google Shape;1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2818" y="934629"/>
            <a:ext cx="4948551" cy="32763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/>
          <p:nvPr/>
        </p:nvSpPr>
        <p:spPr>
          <a:xfrm>
            <a:off x="3984345" y="3030666"/>
            <a:ext cx="585142" cy="122568"/>
          </a:xfrm>
          <a:prstGeom prst="roundRect">
            <a:avLst>
              <a:gd fmla="val -746035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14450" lIns="32500" spcFirstLastPara="1" rIns="32500" wrap="square" tIns="14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6570976" y="3159275"/>
            <a:ext cx="585142" cy="122568"/>
          </a:xfrm>
          <a:prstGeom prst="roundRect">
            <a:avLst>
              <a:gd fmla="val -746035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14450" lIns="32500" spcFirstLastPara="1" rIns="32500" wrap="square" tIns="14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3494019" y="4058156"/>
            <a:ext cx="815206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Source MEPs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7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28"/>
          <p:cNvCxnSpPr/>
          <p:nvPr/>
        </p:nvCxnSpPr>
        <p:spPr>
          <a:xfrm>
            <a:off x="790800" y="4686296"/>
            <a:ext cx="0" cy="0"/>
          </a:xfrm>
          <a:prstGeom prst="straightConnector1">
            <a:avLst/>
          </a:prstGeom>
          <a:solidFill>
            <a:srgbClr val="FFFFFF">
              <a:alpha val="0"/>
            </a:srgbClr>
          </a:solidFill>
          <a:ln cap="flat" cmpd="sng" w="800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p28"/>
          <p:cNvSpPr/>
          <p:nvPr/>
        </p:nvSpPr>
        <p:spPr>
          <a:xfrm>
            <a:off x="475655" y="473413"/>
            <a:ext cx="8429104" cy="330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6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Anti-poarching stragegies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457200" y="0"/>
            <a:ext cx="914400" cy="109200"/>
          </a:xfrm>
          <a:prstGeom prst="roundRect">
            <a:avLst>
              <a:gd fmla="val -837363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8"/>
          <p:cNvSpPr/>
          <p:nvPr/>
        </p:nvSpPr>
        <p:spPr>
          <a:xfrm>
            <a:off x="472923" y="1050039"/>
            <a:ext cx="6265739" cy="1422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Patrols and Rangers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1" marL="381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Provide necessary training, and Equipment for locals to combat poaching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Surveillance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1" marL="381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Cameras to monitor wildlife and detect poachers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8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/>
          <p:nvPr/>
        </p:nvSpPr>
        <p:spPr>
          <a:xfrm>
            <a:off x="0" y="-1046"/>
            <a:ext cx="2874505" cy="5145700"/>
          </a:xfrm>
          <a:prstGeom prst="roundRect">
            <a:avLst>
              <a:gd fmla="val -31811" name="adj"/>
            </a:avLst>
          </a:prstGeom>
          <a:solidFill>
            <a:srgbClr val="4285F4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/>
          <p:nvPr/>
        </p:nvSpPr>
        <p:spPr>
          <a:xfrm>
            <a:off x="476250" y="476722"/>
            <a:ext cx="2011784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Kenya Stats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3559374" y="475089"/>
            <a:ext cx="4695527" cy="1066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1970 - 1980s: 170,000 Elephants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1979 - 1990: 16,000 Elephants | Ivory Demand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Current population: Approx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36,000</a:t>
            </a: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Elephants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476250" y="789625"/>
            <a:ext cx="13068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Source KWS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imgproxy.services.pitch.com/_/format:png/skp:png/plain/pitch-assets-app-f315888a-a107-4075-bcf2-5c74631b8ebe/stickers/make-your-point/arrow_round_longer.apng" id="203" name="Google Shape;2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800000">
            <a:off x="5727952" y="1443672"/>
            <a:ext cx="481684" cy="13123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mgproxy.services.pitch.com/_/format:png/skp:png/plain/pitch-assets-app-f315888a-a107-4075-bcf2-5c74631b8ebe/stickers/teamwork/teamwork_postit_yellow.png" id="204" name="Google Shape;20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6379" y="246655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/>
          <p:nvPr/>
        </p:nvSpPr>
        <p:spPr>
          <a:xfrm>
            <a:off x="5002904" y="3084056"/>
            <a:ext cx="699195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36,000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9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/>
          <p:nvPr/>
        </p:nvSpPr>
        <p:spPr>
          <a:xfrm>
            <a:off x="476554" y="1914851"/>
            <a:ext cx="8190830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technology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0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Google Shape;219;p31"/>
          <p:cNvCxnSpPr/>
          <p:nvPr/>
        </p:nvCxnSpPr>
        <p:spPr>
          <a:xfrm>
            <a:off x="790800" y="4686296"/>
            <a:ext cx="0" cy="0"/>
          </a:xfrm>
          <a:prstGeom prst="straightConnector1">
            <a:avLst/>
          </a:prstGeom>
          <a:solidFill>
            <a:srgbClr val="FFFFFF">
              <a:alpha val="0"/>
            </a:srgbClr>
          </a:solidFill>
          <a:ln cap="flat" cmpd="sng" w="800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31"/>
          <p:cNvSpPr/>
          <p:nvPr/>
        </p:nvSpPr>
        <p:spPr>
          <a:xfrm>
            <a:off x="475655" y="473413"/>
            <a:ext cx="8429104" cy="330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6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Anti-poarching stragegies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457200" y="0"/>
            <a:ext cx="914400" cy="109200"/>
          </a:xfrm>
          <a:prstGeom prst="roundRect">
            <a:avLst>
              <a:gd fmla="val -837363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472923" y="1050039"/>
            <a:ext cx="6265664" cy="2844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Patrols and Rangers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1" marL="381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Provide necessary training, and Equipment for locals to combat poaching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Surveillance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1" marL="381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Cameras to monitor wildlife and detect poachers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Technology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1" marL="381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GPS tracking: Using devices to track wildlife movements with Geo fancing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1" marL="381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Big data: Analyzing large datasets to predict poaching hotspots and patterns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1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32"/>
          <p:cNvCxnSpPr/>
          <p:nvPr/>
        </p:nvCxnSpPr>
        <p:spPr>
          <a:xfrm>
            <a:off x="790800" y="4686296"/>
            <a:ext cx="0" cy="0"/>
          </a:xfrm>
          <a:prstGeom prst="straightConnector1">
            <a:avLst/>
          </a:prstGeom>
          <a:solidFill>
            <a:srgbClr val="FFFFFF">
              <a:alpha val="0"/>
            </a:srgbClr>
          </a:solidFill>
          <a:ln cap="flat" cmpd="sng" w="800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p32"/>
          <p:cNvSpPr/>
          <p:nvPr/>
        </p:nvSpPr>
        <p:spPr>
          <a:xfrm>
            <a:off x="457200" y="0"/>
            <a:ext cx="914400" cy="109200"/>
          </a:xfrm>
          <a:prstGeom prst="roundRect">
            <a:avLst>
              <a:gd fmla="val -837363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2"/>
          <p:cNvSpPr/>
          <p:nvPr/>
        </p:nvSpPr>
        <p:spPr>
          <a:xfrm>
            <a:off x="472923" y="1050039"/>
            <a:ext cx="6265738" cy="2844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Patrols and Rangers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1" marL="381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Provide necessary training, and Equipment for locals to combat poaching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Surveillance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1" marL="381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Cameras to monitor wildlife and detect poachers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Technology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1" marL="381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GPS tracking: Using devices to track wildlife movements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1" marL="381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Big data: Analyzing large datasets to predict poaching hotspots and patterns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2"/>
          <p:cNvSpPr/>
          <p:nvPr/>
        </p:nvSpPr>
        <p:spPr>
          <a:xfrm>
            <a:off x="475655" y="1822759"/>
            <a:ext cx="5837062" cy="2071683"/>
          </a:xfrm>
          <a:prstGeom prst="roundRect">
            <a:avLst>
              <a:gd fmla="val -44138" name="adj"/>
            </a:avLst>
          </a:prstGeom>
          <a:solidFill>
            <a:srgbClr val="000000">
              <a:alpha val="0"/>
            </a:srgbClr>
          </a:solidFill>
          <a:ln cap="flat" cmpd="sng" w="211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2"/>
          <p:cNvSpPr/>
          <p:nvPr/>
        </p:nvSpPr>
        <p:spPr>
          <a:xfrm>
            <a:off x="476693" y="1050039"/>
            <a:ext cx="6261969" cy="700975"/>
          </a:xfrm>
          <a:prstGeom prst="roundRect">
            <a:avLst>
              <a:gd fmla="val -130447" name="adj"/>
            </a:avLst>
          </a:prstGeom>
          <a:solidFill>
            <a:srgbClr val="000000">
              <a:alpha val="0"/>
            </a:srgbClr>
          </a:solidFill>
          <a:ln cap="flat" cmpd="sng" w="21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32"/>
          <p:cNvCxnSpPr/>
          <p:nvPr/>
        </p:nvCxnSpPr>
        <p:spPr>
          <a:xfrm>
            <a:off x="6311452" y="2857708"/>
            <a:ext cx="853143" cy="0"/>
          </a:xfrm>
          <a:prstGeom prst="straightConnector1">
            <a:avLst/>
          </a:prstGeom>
          <a:solidFill>
            <a:srgbClr val="4285F4"/>
          </a:solidFill>
          <a:ln cap="flat" cmpd="sng" w="635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6738472" y="1397497"/>
            <a:ext cx="426035" cy="0"/>
          </a:xfrm>
          <a:prstGeom prst="straightConnector1">
            <a:avLst/>
          </a:prstGeom>
          <a:solidFill>
            <a:srgbClr val="4285F4"/>
          </a:solidFill>
          <a:ln cap="flat" cmpd="sng" w="423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6" name="Google Shape;236;p32"/>
          <p:cNvSpPr/>
          <p:nvPr/>
        </p:nvSpPr>
        <p:spPr>
          <a:xfrm>
            <a:off x="7248524" y="2652703"/>
            <a:ext cx="493812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OT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2"/>
          <p:cNvSpPr/>
          <p:nvPr/>
        </p:nvSpPr>
        <p:spPr>
          <a:xfrm>
            <a:off x="7248526" y="1191100"/>
            <a:ext cx="7329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IT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2"/>
          <p:cNvSpPr/>
          <p:nvPr/>
        </p:nvSpPr>
        <p:spPr>
          <a:xfrm>
            <a:off x="6954962" y="1522838"/>
            <a:ext cx="19398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Information Technology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2"/>
          <p:cNvSpPr/>
          <p:nvPr/>
        </p:nvSpPr>
        <p:spPr>
          <a:xfrm>
            <a:off x="6950003" y="3062266"/>
            <a:ext cx="1949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Operational Technology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2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Google Shape;246;p33"/>
          <p:cNvCxnSpPr/>
          <p:nvPr/>
        </p:nvCxnSpPr>
        <p:spPr>
          <a:xfrm>
            <a:off x="790800" y="4686296"/>
            <a:ext cx="0" cy="0"/>
          </a:xfrm>
          <a:prstGeom prst="straightConnector1">
            <a:avLst/>
          </a:prstGeom>
          <a:solidFill>
            <a:srgbClr val="FFFFFF">
              <a:alpha val="0"/>
            </a:srgbClr>
          </a:solidFill>
          <a:ln cap="flat" cmpd="sng" w="800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7" name="Google Shape;247;p33"/>
          <p:cNvSpPr/>
          <p:nvPr/>
        </p:nvSpPr>
        <p:spPr>
          <a:xfrm>
            <a:off x="457200" y="0"/>
            <a:ext cx="914400" cy="109200"/>
          </a:xfrm>
          <a:prstGeom prst="roundRect">
            <a:avLst>
              <a:gd fmla="val -837363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ttps://pitch-assets-ccb95893-de3f-4266-973c-20049231b248.s3.eu-west-1.amazonaws.com/34a5e09f-01d0-461f-afaf-00fe0674dab5?pitch-bytes=306026&amp;pitch-content-type=image%2Fpng" id="248" name="Google Shape;24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37" y="1465440"/>
            <a:ext cx="8192175" cy="221462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476443" y="403907"/>
            <a:ext cx="819083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Hi It's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Marvin Hosea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476250" y="2077098"/>
            <a:ext cx="8191500" cy="1309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mo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Software Engineer @Scaratec Gmbh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mo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" sz="1800">
                <a:latin typeface="Arimo"/>
                <a:ea typeface="Arimo"/>
                <a:cs typeface="Arimo"/>
                <a:sym typeface="Arimo"/>
              </a:rPr>
              <a:t>h</a:t>
            </a:r>
            <a:r>
              <a:rPr b="0" i="0" lang="en" sz="1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ave been involved in the integration and implementation of Integrated Customs Management System (iCMS) for Sea and Air import championed by Kenya Revenue Authority (KRA)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mo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Gophers Africa And Nairobi Gophers Co-organizer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6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34"/>
          <p:cNvCxnSpPr/>
          <p:nvPr/>
        </p:nvCxnSpPr>
        <p:spPr>
          <a:xfrm>
            <a:off x="790800" y="4686296"/>
            <a:ext cx="0" cy="0"/>
          </a:xfrm>
          <a:prstGeom prst="straightConnector1">
            <a:avLst/>
          </a:prstGeom>
          <a:solidFill>
            <a:srgbClr val="FFFFFF">
              <a:alpha val="0"/>
            </a:srgbClr>
          </a:solidFill>
          <a:ln cap="flat" cmpd="sng" w="800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34"/>
          <p:cNvSpPr/>
          <p:nvPr/>
        </p:nvSpPr>
        <p:spPr>
          <a:xfrm>
            <a:off x="457200" y="0"/>
            <a:ext cx="914400" cy="109200"/>
          </a:xfrm>
          <a:prstGeom prst="roundRect">
            <a:avLst>
              <a:gd fmla="val -837363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/>
          <p:nvPr/>
        </p:nvSpPr>
        <p:spPr>
          <a:xfrm>
            <a:off x="472923" y="1050039"/>
            <a:ext cx="6265738" cy="2844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Patrols and Rangers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1" marL="381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Provide necessary training, and </a:t>
            </a:r>
            <a:r>
              <a:rPr lang="en">
                <a:latin typeface="Arimo"/>
                <a:ea typeface="Arimo"/>
                <a:cs typeface="Arimo"/>
                <a:sym typeface="Arimo"/>
              </a:rPr>
              <a:t>equipment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for locals to combat </a:t>
            </a:r>
            <a:r>
              <a:rPr lang="en">
                <a:latin typeface="Arimo"/>
                <a:ea typeface="Arimo"/>
                <a:cs typeface="Arimo"/>
                <a:sym typeface="Arimo"/>
              </a:rPr>
              <a:t>poaching.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Surveillance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1" marL="381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Cameras to monitor wildlife and detect poachers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Technology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1" marL="381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GPS tracking: Using devices to track wildlife movements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1" marL="381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Big data: Analyzing large datasets to predict poaching hotspots and patterns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4"/>
          <p:cNvSpPr/>
          <p:nvPr/>
        </p:nvSpPr>
        <p:spPr>
          <a:xfrm>
            <a:off x="475655" y="1822759"/>
            <a:ext cx="5837062" cy="2071683"/>
          </a:xfrm>
          <a:prstGeom prst="roundRect">
            <a:avLst>
              <a:gd fmla="val -44138" name="adj"/>
            </a:avLst>
          </a:prstGeom>
          <a:solidFill>
            <a:srgbClr val="000000">
              <a:alpha val="0"/>
            </a:srgbClr>
          </a:solidFill>
          <a:ln cap="flat" cmpd="sng" w="211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4"/>
          <p:cNvSpPr/>
          <p:nvPr/>
        </p:nvSpPr>
        <p:spPr>
          <a:xfrm>
            <a:off x="476693" y="1050039"/>
            <a:ext cx="6261969" cy="700975"/>
          </a:xfrm>
          <a:prstGeom prst="roundRect">
            <a:avLst>
              <a:gd fmla="val -130447" name="adj"/>
            </a:avLst>
          </a:prstGeom>
          <a:solidFill>
            <a:srgbClr val="000000">
              <a:alpha val="0"/>
            </a:srgbClr>
          </a:solidFill>
          <a:ln cap="flat" cmpd="sng" w="21150">
            <a:solidFill>
              <a:srgbClr val="939D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2750" lIns="347875" spcFirstLastPara="1" rIns="347875" wrap="square" tIns="827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0" name="Google Shape;260;p34"/>
          <p:cNvCxnSpPr/>
          <p:nvPr/>
        </p:nvCxnSpPr>
        <p:spPr>
          <a:xfrm>
            <a:off x="6311452" y="2857708"/>
            <a:ext cx="853143" cy="0"/>
          </a:xfrm>
          <a:prstGeom prst="straightConnector1">
            <a:avLst/>
          </a:prstGeom>
          <a:solidFill>
            <a:srgbClr val="4285F4"/>
          </a:solidFill>
          <a:ln cap="flat" cmpd="sng" w="635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1" name="Google Shape;261;p34"/>
          <p:cNvCxnSpPr/>
          <p:nvPr/>
        </p:nvCxnSpPr>
        <p:spPr>
          <a:xfrm>
            <a:off x="6738472" y="1397497"/>
            <a:ext cx="426035" cy="0"/>
          </a:xfrm>
          <a:prstGeom prst="straightConnector1">
            <a:avLst/>
          </a:prstGeom>
          <a:solidFill>
            <a:srgbClr val="4285F4"/>
          </a:solidFill>
          <a:ln cap="flat" cmpd="sng" w="42325">
            <a:solidFill>
              <a:srgbClr val="939DA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2" name="Google Shape;262;p34"/>
          <p:cNvSpPr/>
          <p:nvPr/>
        </p:nvSpPr>
        <p:spPr>
          <a:xfrm>
            <a:off x="7627350" y="2571750"/>
            <a:ext cx="739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OT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4"/>
          <p:cNvSpPr/>
          <p:nvPr/>
        </p:nvSpPr>
        <p:spPr>
          <a:xfrm>
            <a:off x="7359576" y="1132325"/>
            <a:ext cx="576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IT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4"/>
          <p:cNvSpPr/>
          <p:nvPr/>
        </p:nvSpPr>
        <p:spPr>
          <a:xfrm>
            <a:off x="6961487" y="1496713"/>
            <a:ext cx="19398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Information Technology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4"/>
          <p:cNvSpPr/>
          <p:nvPr/>
        </p:nvSpPr>
        <p:spPr>
          <a:xfrm>
            <a:off x="7256966" y="2981241"/>
            <a:ext cx="1949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Operational Technology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imgproxy.services.pitch.com/_/format:png/skp:png/plain/pitch-assets-app-f315888a-a107-4075-bcf2-5c74631b8ebe/stickers/make-your-point/line.apng" id="266" name="Google Shape;266;p34"/>
          <p:cNvPicPr preferRelativeResize="0"/>
          <p:nvPr/>
        </p:nvPicPr>
        <p:blipFill rotWithShape="1">
          <a:blip r:embed="rId3">
            <a:alphaModFix/>
          </a:blip>
          <a:srcRect b="9910" l="0" r="0" t="-9910"/>
          <a:stretch/>
        </p:blipFill>
        <p:spPr>
          <a:xfrm>
            <a:off x="7016985" y="2953013"/>
            <a:ext cx="1828800" cy="98829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/>
          <p:nvPr/>
        </p:nvSpPr>
        <p:spPr>
          <a:xfrm>
            <a:off x="0" y="-1046"/>
            <a:ext cx="2874505" cy="5145700"/>
          </a:xfrm>
          <a:prstGeom prst="roundRect">
            <a:avLst>
              <a:gd fmla="val -31811" name="adj"/>
            </a:avLst>
          </a:prstGeom>
          <a:solidFill>
            <a:srgbClr val="4285F4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473405" y="474855"/>
            <a:ext cx="1898303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Challenge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5"/>
          <p:cNvSpPr/>
          <p:nvPr/>
        </p:nvSpPr>
        <p:spPr>
          <a:xfrm>
            <a:off x="3410792" y="473082"/>
            <a:ext cx="425730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190500" marR="0" rtl="0" algn="l">
              <a:lnSpc>
                <a:spcPct val="257142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Expensive cost of internet bundles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57142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Unreliable internet within the Savannah region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57142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Reduce cost of anti-poaching operations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5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pitch-assets-ccb95893-de3f-4266-973c-20049231b248.s3.eu-west-1.amazonaws.com/1a13b99c-afd9-47e4-af2c-f4513f77de5f?pitch-bytes=177048&amp;pitch-content-type=image%2Fpng" id="282" name="Google Shape;28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8270" y="1068481"/>
            <a:ext cx="5705514" cy="338921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/>
          <p:nvPr/>
        </p:nvSpPr>
        <p:spPr>
          <a:xfrm>
            <a:off x="476555" y="1914851"/>
            <a:ext cx="819083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1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Choosing The Right Technology For The Job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7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/>
          <p:nvPr/>
        </p:nvSpPr>
        <p:spPr>
          <a:xfrm>
            <a:off x="0" y="-1046"/>
            <a:ext cx="2874505" cy="5145700"/>
          </a:xfrm>
          <a:prstGeom prst="roundRect">
            <a:avLst>
              <a:gd fmla="val -31811" name="adj"/>
            </a:avLst>
          </a:prstGeom>
          <a:solidFill>
            <a:srgbClr val="4285F4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8"/>
          <p:cNvSpPr/>
          <p:nvPr/>
        </p:nvSpPr>
        <p:spPr>
          <a:xfrm>
            <a:off x="473405" y="474855"/>
            <a:ext cx="1898303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System Requirement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8"/>
          <p:cNvSpPr/>
          <p:nvPr/>
        </p:nvSpPr>
        <p:spPr>
          <a:xfrm>
            <a:off x="3410792" y="473082"/>
            <a:ext cx="4257229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190500" marR="0" rtl="0" algn="l">
              <a:lnSpc>
                <a:spcPct val="257142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Low bandwidth and high latency environments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57142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Distribute minimal data in huge volumes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Work with constrained devices (</a:t>
            </a:r>
            <a:r>
              <a:rPr b="1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microcontollers</a:t>
            </a: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57142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Highly scalable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57142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Secure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 Go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8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pitch-assets-ccb95893-de3f-4266-973c-20049231b248.s3.eu-west-1.amazonaws.com/1a2bc671-c4ee-4ee5-9d2d-a5d654adf8f3?pitch-bytes=11153&amp;pitch-content-type=image%2Fpng" id="305" name="Google Shape;30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9726" y="1864038"/>
            <a:ext cx="5598425" cy="142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9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40"/>
          <p:cNvCxnSpPr/>
          <p:nvPr/>
        </p:nvCxnSpPr>
        <p:spPr>
          <a:xfrm>
            <a:off x="790800" y="4686296"/>
            <a:ext cx="0" cy="0"/>
          </a:xfrm>
          <a:prstGeom prst="straightConnector1">
            <a:avLst/>
          </a:prstGeom>
          <a:solidFill>
            <a:srgbClr val="FFFFFF">
              <a:alpha val="0"/>
            </a:srgbClr>
          </a:solidFill>
          <a:ln cap="flat" cmpd="sng" w="800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3" name="Google Shape;313;p40"/>
          <p:cNvSpPr/>
          <p:nvPr/>
        </p:nvSpPr>
        <p:spPr>
          <a:xfrm>
            <a:off x="475655" y="473413"/>
            <a:ext cx="8429104" cy="330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6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WHAT IS MQTT?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0"/>
          <p:cNvSpPr/>
          <p:nvPr/>
        </p:nvSpPr>
        <p:spPr>
          <a:xfrm>
            <a:off x="457200" y="0"/>
            <a:ext cx="914400" cy="109200"/>
          </a:xfrm>
          <a:prstGeom prst="roundRect">
            <a:avLst>
              <a:gd fmla="val -837363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0"/>
          <p:cNvSpPr/>
          <p:nvPr/>
        </p:nvSpPr>
        <p:spPr>
          <a:xfrm>
            <a:off x="476250" y="969071"/>
            <a:ext cx="5362501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Message Queuing Telemetry Support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0"/>
          <p:cNvSpPr/>
          <p:nvPr/>
        </p:nvSpPr>
        <p:spPr>
          <a:xfrm>
            <a:off x="457997" y="1837418"/>
            <a:ext cx="8191500" cy="2671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Urbanist"/>
                <a:ea typeface="Urbanist"/>
                <a:cs typeface="Urbanist"/>
                <a:sym typeface="Urbanist"/>
              </a:rPr>
              <a:t>MQTT is a lightweight, publish-subscribe based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binary</a:t>
            </a: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messaging protocol designed for resource-constrained devices and low-bandwidth, high-latency, or unreliable networks.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Minimal resources consumption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Low bandwidth and high-latency environment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Bi-directional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Easy to implement: 15 protocol command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Has a fixed 2 byte over-the-wire overhead header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Has a max 256MB payload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Runs on top of TCP/TLS/WS/WSS stacks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0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pitch-assets-ccb95893-de3f-4266-973c-20049231b248.s3.eu-west-1.amazonaws.com/5dc555cb-be31-49d5-ac36-9c1509014248?pitch-bytes=69651&amp;pitch-content-type=image%2Fpng" id="323" name="Google Shape;32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238" y="542414"/>
            <a:ext cx="6949923" cy="405315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1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30;p42"/>
          <p:cNvCxnSpPr/>
          <p:nvPr/>
        </p:nvCxnSpPr>
        <p:spPr>
          <a:xfrm>
            <a:off x="790800" y="4686296"/>
            <a:ext cx="0" cy="0"/>
          </a:xfrm>
          <a:prstGeom prst="straightConnector1">
            <a:avLst/>
          </a:prstGeom>
          <a:solidFill>
            <a:srgbClr val="FFFFFF">
              <a:alpha val="0"/>
            </a:srgbClr>
          </a:solidFill>
          <a:ln cap="flat" cmpd="sng" w="800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1" name="Google Shape;331;p42"/>
          <p:cNvSpPr/>
          <p:nvPr/>
        </p:nvSpPr>
        <p:spPr>
          <a:xfrm>
            <a:off x="457200" y="0"/>
            <a:ext cx="914400" cy="109200"/>
          </a:xfrm>
          <a:prstGeom prst="roundRect">
            <a:avLst>
              <a:gd fmla="val -837363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ttps://pitch-assets-ccb95893-de3f-4266-973c-20049231b248.s3.eu-west-1.amazonaws.com/4ad695c9-ce51-4cb9-b3ad-97ab9075f220?pitch-bytes=320580&amp;pitch-content-type=image%2Fpng" id="332" name="Google Shape;33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6005" y="438766"/>
            <a:ext cx="4272053" cy="427205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2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/>
          <p:nvPr/>
        </p:nvSpPr>
        <p:spPr>
          <a:xfrm>
            <a:off x="0" y="-1046"/>
            <a:ext cx="2874505" cy="5145700"/>
          </a:xfrm>
          <a:prstGeom prst="roundRect">
            <a:avLst>
              <a:gd fmla="val -31811" name="adj"/>
            </a:avLst>
          </a:prstGeom>
          <a:solidFill>
            <a:srgbClr val="4285F4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3"/>
          <p:cNvSpPr/>
          <p:nvPr/>
        </p:nvSpPr>
        <p:spPr>
          <a:xfrm>
            <a:off x="473405" y="474855"/>
            <a:ext cx="1898303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Application of MQTT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3"/>
          <p:cNvSpPr/>
          <p:nvPr/>
        </p:nvSpPr>
        <p:spPr>
          <a:xfrm>
            <a:off x="3283024" y="473082"/>
            <a:ext cx="4257452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190500" marR="0" rtl="0" algn="l">
              <a:lnSpc>
                <a:spcPct val="257142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Remote sensing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57142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Smart Cities/Homes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57142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Wearables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57142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Car Monitoring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Livestock management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3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319449" y="1627250"/>
            <a:ext cx="7924800" cy="800400"/>
          </a:xfrm>
          <a:prstGeom prst="roundRect">
            <a:avLst>
              <a:gd fmla="val -114243" name="adj"/>
            </a:avLst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476567" y="486377"/>
            <a:ext cx="783334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Saving Africa Savannah Wildlife With Go MQTT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345175" y="2415600"/>
            <a:ext cx="4294200" cy="431100"/>
          </a:xfrm>
          <a:prstGeom prst="roundRect">
            <a:avLst>
              <a:gd fmla="val -212109" name="adj"/>
            </a:avLst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ctr" bIns="50875" lIns="238550" spcFirstLastPara="1" rIns="238550" wrap="square" tIns="50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345175" y="3953075"/>
            <a:ext cx="4294200" cy="431100"/>
          </a:xfrm>
          <a:prstGeom prst="roundRect">
            <a:avLst>
              <a:gd fmla="val -212109" name="adj"/>
            </a:avLst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652976" y="4065107"/>
            <a:ext cx="4202534" cy="2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GopherCon</a:t>
            </a:r>
            <a:r>
              <a:rPr b="1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9 July 2024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365750" y="4298625"/>
            <a:ext cx="4663500" cy="492600"/>
          </a:xfrm>
          <a:prstGeom prst="roundRect">
            <a:avLst>
              <a:gd fmla="val -185627" name="adj"/>
            </a:avLst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2880000" y="2245100"/>
            <a:ext cx="5299800" cy="400200"/>
          </a:xfrm>
          <a:prstGeom prst="roundRect">
            <a:avLst>
              <a:gd fmla="val -228486" name="adj"/>
            </a:avLst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/>
          <p:nvPr/>
        </p:nvSpPr>
        <p:spPr>
          <a:xfrm>
            <a:off x="476554" y="1914851"/>
            <a:ext cx="8190830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MQTT Flow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4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5" name="Google Shape;355;p45"/>
          <p:cNvCxnSpPr/>
          <p:nvPr/>
        </p:nvCxnSpPr>
        <p:spPr>
          <a:xfrm>
            <a:off x="790800" y="4686296"/>
            <a:ext cx="0" cy="0"/>
          </a:xfrm>
          <a:prstGeom prst="straightConnector1">
            <a:avLst/>
          </a:prstGeom>
          <a:solidFill>
            <a:srgbClr val="FFFFFF">
              <a:alpha val="0"/>
            </a:srgbClr>
          </a:solidFill>
          <a:ln cap="flat" cmpd="sng" w="800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6" name="Google Shape;356;p45"/>
          <p:cNvSpPr/>
          <p:nvPr/>
        </p:nvSpPr>
        <p:spPr>
          <a:xfrm>
            <a:off x="475655" y="473413"/>
            <a:ext cx="8428955" cy="330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6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MQTT Flow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5"/>
          <p:cNvSpPr/>
          <p:nvPr/>
        </p:nvSpPr>
        <p:spPr>
          <a:xfrm>
            <a:off x="457200" y="0"/>
            <a:ext cx="914400" cy="109200"/>
          </a:xfrm>
          <a:prstGeom prst="roundRect">
            <a:avLst>
              <a:gd fmla="val -837363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5"/>
          <p:cNvSpPr/>
          <p:nvPr/>
        </p:nvSpPr>
        <p:spPr>
          <a:xfrm>
            <a:off x="457997" y="1454113"/>
            <a:ext cx="81915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Urbanist"/>
                <a:ea typeface="Urbanist"/>
                <a:cs typeface="Urbanist"/>
                <a:sym typeface="Urbanist"/>
              </a:rPr>
              <a:t>Client initiate a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connection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to the broker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5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5" name="Google Shape;365;p46"/>
          <p:cNvCxnSpPr/>
          <p:nvPr/>
        </p:nvCxnSpPr>
        <p:spPr>
          <a:xfrm>
            <a:off x="790800" y="4686296"/>
            <a:ext cx="0" cy="0"/>
          </a:xfrm>
          <a:prstGeom prst="straightConnector1">
            <a:avLst/>
          </a:prstGeom>
          <a:solidFill>
            <a:srgbClr val="FFFFFF">
              <a:alpha val="0"/>
            </a:srgbClr>
          </a:solidFill>
          <a:ln cap="flat" cmpd="sng" w="800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6" name="Google Shape;366;p46"/>
          <p:cNvSpPr/>
          <p:nvPr/>
        </p:nvSpPr>
        <p:spPr>
          <a:xfrm>
            <a:off x="475655" y="473413"/>
            <a:ext cx="8428955" cy="330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6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MQTT Flow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6"/>
          <p:cNvSpPr/>
          <p:nvPr/>
        </p:nvSpPr>
        <p:spPr>
          <a:xfrm>
            <a:off x="457200" y="0"/>
            <a:ext cx="914400" cy="109200"/>
          </a:xfrm>
          <a:prstGeom prst="roundRect">
            <a:avLst>
              <a:gd fmla="val -837363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6"/>
          <p:cNvSpPr/>
          <p:nvPr/>
        </p:nvSpPr>
        <p:spPr>
          <a:xfrm>
            <a:off x="457997" y="1454113"/>
            <a:ext cx="8191500" cy="538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939DA8"/>
                </a:solidFill>
                <a:latin typeface="Urbanist"/>
                <a:ea typeface="Urbanist"/>
                <a:cs typeface="Urbanist"/>
                <a:sym typeface="Urbanist"/>
              </a:rPr>
              <a:t>Client initiate a connection to the broker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Client either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subscribe</a:t>
            </a: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or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publish</a:t>
            </a: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a message to a topic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6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47"/>
          <p:cNvCxnSpPr/>
          <p:nvPr/>
        </p:nvCxnSpPr>
        <p:spPr>
          <a:xfrm>
            <a:off x="790800" y="4686296"/>
            <a:ext cx="0" cy="0"/>
          </a:xfrm>
          <a:prstGeom prst="straightConnector1">
            <a:avLst/>
          </a:prstGeom>
          <a:solidFill>
            <a:srgbClr val="FFFFFF">
              <a:alpha val="0"/>
            </a:srgbClr>
          </a:solidFill>
          <a:ln cap="flat" cmpd="sng" w="800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6" name="Google Shape;376;p47"/>
          <p:cNvSpPr/>
          <p:nvPr/>
        </p:nvSpPr>
        <p:spPr>
          <a:xfrm>
            <a:off x="475655" y="473413"/>
            <a:ext cx="8428955" cy="330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6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MQTT Flow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47"/>
          <p:cNvSpPr/>
          <p:nvPr/>
        </p:nvSpPr>
        <p:spPr>
          <a:xfrm>
            <a:off x="457200" y="0"/>
            <a:ext cx="914400" cy="109200"/>
          </a:xfrm>
          <a:prstGeom prst="roundRect">
            <a:avLst>
              <a:gd fmla="val -837363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7"/>
          <p:cNvSpPr/>
          <p:nvPr/>
        </p:nvSpPr>
        <p:spPr>
          <a:xfrm>
            <a:off x="457997" y="1454113"/>
            <a:ext cx="8191500" cy="1062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939DA8"/>
                </a:solidFill>
                <a:latin typeface="Urbanist"/>
                <a:ea typeface="Urbanist"/>
                <a:cs typeface="Urbanist"/>
                <a:sym typeface="Urbanist"/>
              </a:rPr>
              <a:t>Client initiate a connection to the broker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Client either subscribe or publish a message to a topic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Broker</a:t>
            </a: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receives published message and forward them to all clients subscribed to relevant topics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7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48"/>
          <p:cNvCxnSpPr/>
          <p:nvPr/>
        </p:nvCxnSpPr>
        <p:spPr>
          <a:xfrm>
            <a:off x="790800" y="4686296"/>
            <a:ext cx="0" cy="0"/>
          </a:xfrm>
          <a:prstGeom prst="straightConnector1">
            <a:avLst/>
          </a:prstGeom>
          <a:solidFill>
            <a:srgbClr val="FFFFFF">
              <a:alpha val="0"/>
            </a:srgbClr>
          </a:solidFill>
          <a:ln cap="flat" cmpd="sng" w="800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6" name="Google Shape;386;p48"/>
          <p:cNvSpPr/>
          <p:nvPr/>
        </p:nvSpPr>
        <p:spPr>
          <a:xfrm>
            <a:off x="457200" y="0"/>
            <a:ext cx="914400" cy="109200"/>
          </a:xfrm>
          <a:prstGeom prst="roundRect">
            <a:avLst>
              <a:gd fmla="val -837363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ttps://pitch-assets-ccb95893-de3f-4266-973c-20049231b248.s3.eu-west-1.amazonaws.com/3ce76930-39fc-42b0-b977-45ae9e0156e6?pitch-bytes=853524&amp;pitch-content-type=image%2Fpng" id="387" name="Google Shape;38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800" y="475488"/>
            <a:ext cx="6506401" cy="419252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8"/>
          <p:cNvSpPr/>
          <p:nvPr/>
        </p:nvSpPr>
        <p:spPr>
          <a:xfrm>
            <a:off x="1389324" y="3575012"/>
            <a:ext cx="1199855" cy="329813"/>
          </a:xfrm>
          <a:prstGeom prst="roundRect">
            <a:avLst>
              <a:gd fmla="val -27724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8925" lIns="66650" spcFirstLastPara="1" rIns="66650" wrap="square" tIns="38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8"/>
          <p:cNvSpPr/>
          <p:nvPr/>
        </p:nvSpPr>
        <p:spPr>
          <a:xfrm>
            <a:off x="1741766" y="3640040"/>
            <a:ext cx="493886" cy="204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Client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8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/>
          <p:nvPr/>
        </p:nvSpPr>
        <p:spPr>
          <a:xfrm>
            <a:off x="324449" y="1415946"/>
            <a:ext cx="8190830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Go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itch-assets-ccb95893-de3f-4266-973c-20049231b248.s3.eu-west-1.amazonaws.com/76194e7f-98e6-4acf-9b10-b0321bdd864d?pitch-bytes=143205&amp;pitch-content-type=image%2Fpng" id="397" name="Google Shape;39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9447" y="472229"/>
            <a:ext cx="1868467" cy="309956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9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/>
          <p:nvPr/>
        </p:nvSpPr>
        <p:spPr>
          <a:xfrm>
            <a:off x="476443" y="473572"/>
            <a:ext cx="819083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Go and MQTT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Powerful Alliance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50"/>
          <p:cNvSpPr/>
          <p:nvPr/>
        </p:nvSpPr>
        <p:spPr>
          <a:xfrm>
            <a:off x="476250" y="2009902"/>
            <a:ext cx="8191500" cy="204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1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Go's efficiency and low resource requirements make it ideal for resource-constrained devices.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50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1"/>
          <p:cNvSpPr/>
          <p:nvPr/>
        </p:nvSpPr>
        <p:spPr>
          <a:xfrm>
            <a:off x="476554" y="1914851"/>
            <a:ext cx="8190830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Implementation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51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2"/>
          <p:cNvSpPr/>
          <p:nvPr/>
        </p:nvSpPr>
        <p:spPr>
          <a:xfrm>
            <a:off x="476443" y="473572"/>
            <a:ext cx="8190830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Simple Architecture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itch-assets-ccb95893-de3f-4266-973c-20049231b248.s3.eu-west-1.amazonaws.com/a0814d91-b823-44da-9a66-736eb9890014?pitch-bytes=211221&amp;pitch-content-type=image%2Fpng" id="420" name="Google Shape;4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541" y="1977189"/>
            <a:ext cx="8189971" cy="195421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2"/>
          <p:cNvSpPr/>
          <p:nvPr/>
        </p:nvSpPr>
        <p:spPr>
          <a:xfrm>
            <a:off x="5065783" y="2571117"/>
            <a:ext cx="1370213" cy="451497"/>
          </a:xfrm>
          <a:prstGeom prst="roundRect">
            <a:avLst>
              <a:gd fmla="val -202526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53300" lIns="76100" spcFirstLastPara="1" rIns="76100" wrap="square" tIns="53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Subscribe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2"/>
          <p:cNvSpPr/>
          <p:nvPr/>
        </p:nvSpPr>
        <p:spPr>
          <a:xfrm>
            <a:off x="6396631" y="2272991"/>
            <a:ext cx="439329" cy="1047750"/>
          </a:xfrm>
          <a:prstGeom prst="roundRect">
            <a:avLst>
              <a:gd fmla="val -208136" name="adj"/>
            </a:avLst>
          </a:prstGeom>
          <a:solidFill>
            <a:srgbClr val="FFFFFF"/>
          </a:solidFill>
          <a:ln cap="flat" cmpd="sng" w="21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2"/>
          <p:cNvSpPr/>
          <p:nvPr/>
        </p:nvSpPr>
        <p:spPr>
          <a:xfrm rot="-5400000">
            <a:off x="4627299" y="2525486"/>
            <a:ext cx="735106" cy="542760"/>
          </a:xfrm>
          <a:prstGeom prst="triangle">
            <a:avLst>
              <a:gd fmla="val 50000" name="adj"/>
            </a:avLst>
          </a:prstGeom>
          <a:solidFill>
            <a:srgbClr val="4285F4"/>
          </a:solidFill>
          <a:ln cap="flat" cmpd="sng" w="211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2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3"/>
          <p:cNvSpPr/>
          <p:nvPr/>
        </p:nvSpPr>
        <p:spPr>
          <a:xfrm>
            <a:off x="476443" y="473572"/>
            <a:ext cx="819083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Go And MQTT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Prepare a Broker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3"/>
          <p:cNvSpPr/>
          <p:nvPr/>
        </p:nvSpPr>
        <p:spPr>
          <a:xfrm>
            <a:off x="476250" y="2098609"/>
            <a:ext cx="1765622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mo"/>
              <a:buChar char="•"/>
            </a:pPr>
            <a:r>
              <a:rPr b="1" i="0" lang="en" sz="1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Mosquitto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Others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800"/>
              <a:buFont typeface="Arimo"/>
              <a:buChar char="•"/>
            </a:pPr>
            <a:r>
              <a:rPr b="1" i="0" lang="en" sz="18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Emitter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800"/>
              <a:buFont typeface="Arimo"/>
              <a:buChar char="•"/>
            </a:pPr>
            <a:r>
              <a:rPr b="1" i="0" lang="en" sz="18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EMQ X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800"/>
              <a:buFont typeface="Arimo"/>
              <a:buChar char="•"/>
            </a:pPr>
            <a:r>
              <a:rPr b="1" i="0" lang="en" sz="18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HiveMQ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800"/>
              <a:buFont typeface="Arimo"/>
              <a:buChar char="•"/>
            </a:pPr>
            <a:r>
              <a:rPr b="1" i="0" lang="en" sz="18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AWS IoT Core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imgproxy.services.pitch.com/_/format:png/skp:png/plain/pitch-assets-app-f315888a-a107-4075-bcf2-5c74631b8ebe/stickers/make-your-point/arrow_round_longer.apng" id="432" name="Google Shape;43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563441" y="1702982"/>
            <a:ext cx="445686" cy="121429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3"/>
          <p:cNvSpPr/>
          <p:nvPr/>
        </p:nvSpPr>
        <p:spPr>
          <a:xfrm>
            <a:off x="4218040" y="2097672"/>
            <a:ext cx="2133898" cy="204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Free Public MQTT Broker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3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0" y="-1046"/>
            <a:ext cx="2874505" cy="5145700"/>
          </a:xfrm>
          <a:prstGeom prst="roundRect">
            <a:avLst>
              <a:gd fmla="val -31811" name="adj"/>
            </a:avLst>
          </a:prstGeom>
          <a:solidFill>
            <a:srgbClr val="4285F4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476250" y="476722"/>
            <a:ext cx="2341439" cy="614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Let's Manage Expectations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1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What I will talk about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3425425" y="475102"/>
            <a:ext cx="36189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Elephant in The Room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Go MQTT Overview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Challenges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">
                <a:latin typeface="Arimo"/>
                <a:ea typeface="Arimo"/>
                <a:cs typeface="Arimo"/>
                <a:sym typeface="Arimo"/>
              </a:rPr>
              <a:t>and</a:t>
            </a: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Implementation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Closing Remarks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8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4"/>
          <p:cNvSpPr/>
          <p:nvPr/>
        </p:nvSpPr>
        <p:spPr>
          <a:xfrm>
            <a:off x="476443" y="1586366"/>
            <a:ext cx="8190830" cy="19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45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"Some dev have no problem making public test server their production"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imgproxy.services.pitch.com/_/format:png/skp:png/plain/pitch-assets-app-f315888a-a107-4075-bcf2-5c74631b8ebe/stickers/recordings/eyes.apng" id="441" name="Google Shape;44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2443" y="2509708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5"/>
          <p:cNvSpPr/>
          <p:nvPr/>
        </p:nvSpPr>
        <p:spPr>
          <a:xfrm>
            <a:off x="0" y="-1046"/>
            <a:ext cx="2874505" cy="5145700"/>
          </a:xfrm>
          <a:prstGeom prst="roundRect">
            <a:avLst>
              <a:gd fmla="val -31811" name="adj"/>
            </a:avLst>
          </a:prstGeom>
          <a:solidFill>
            <a:srgbClr val="4285F4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5"/>
          <p:cNvSpPr/>
          <p:nvPr/>
        </p:nvSpPr>
        <p:spPr>
          <a:xfrm>
            <a:off x="476250" y="476722"/>
            <a:ext cx="2011784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Kenya Stats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5"/>
          <p:cNvSpPr/>
          <p:nvPr/>
        </p:nvSpPr>
        <p:spPr>
          <a:xfrm>
            <a:off x="3559374" y="475089"/>
            <a:ext cx="4695527" cy="1422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1970 - 1980s: 170,000 Elephants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1979 - 1990: 16,000 Elephants | Ivory Demand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Current population: Approx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36,000</a:t>
            </a: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Elephants and other endangered species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55"/>
          <p:cNvSpPr/>
          <p:nvPr/>
        </p:nvSpPr>
        <p:spPr>
          <a:xfrm>
            <a:off x="476250" y="789625"/>
            <a:ext cx="13590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Source KWS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imgproxy.services.pitch.com/_/format:png/skp:png/plain/pitch-assets-app-f315888a-a107-4075-bcf2-5c74631b8ebe/stickers/make-your-point/arrow_round_longer.apng" id="452" name="Google Shape;45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800000">
            <a:off x="5727952" y="1443672"/>
            <a:ext cx="481684" cy="13123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mgproxy.services.pitch.com/_/format:png/skp:png/plain/pitch-assets-app-f315888a-a107-4075-bcf2-5c74631b8ebe/stickers/teamwork/teamwork_postit_yellow.png" id="453" name="Google Shape;45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6379" y="246655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5"/>
          <p:cNvSpPr/>
          <p:nvPr/>
        </p:nvSpPr>
        <p:spPr>
          <a:xfrm>
            <a:off x="5002904" y="3084056"/>
            <a:ext cx="699195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36,000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55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pitch-assets-ccb95893-de3f-4266-973c-20049231b248.s3.eu-west-1.amazonaws.com/c4b10698-4c7e-419a-b220-097651145f36?pitch-bytes=305627&amp;pitch-content-type=image%2Fjpeg" id="461" name="Google Shape;46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6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7"/>
          <p:cNvSpPr/>
          <p:nvPr/>
        </p:nvSpPr>
        <p:spPr>
          <a:xfrm>
            <a:off x="476250" y="476250"/>
            <a:ext cx="59376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HA MQTT Architecture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itch-assets-ccb95893-de3f-4266-973c-20049231b248.s3.eu-west-1.amazonaws.com/72881331-3925-4892-873d-3b8dc7b14150?pitch-bytes=444817&amp;pitch-content-type=image%2Fsvg%2Bxml" id="469" name="Google Shape;46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7097" y="938619"/>
            <a:ext cx="6021804" cy="326624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7"/>
          <p:cNvSpPr/>
          <p:nvPr/>
        </p:nvSpPr>
        <p:spPr>
          <a:xfrm>
            <a:off x="7089788" y="4092574"/>
            <a:ext cx="679102" cy="138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credit google</a:t>
            </a:r>
            <a:endParaRPr b="0" i="0" sz="9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57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pitch-assets-ccb95893-de3f-4266-973c-20049231b248.s3.eu-west-1.amazonaws.com/dbf36904-4a00-460b-8644-584642a72e54?pitch-bytes=178735&amp;pitch-content-type=image%2Fpng" id="477" name="Google Shape;47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000" y="1731765"/>
            <a:ext cx="4295841" cy="268421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8"/>
          <p:cNvSpPr/>
          <p:nvPr/>
        </p:nvSpPr>
        <p:spPr>
          <a:xfrm>
            <a:off x="476443" y="473572"/>
            <a:ext cx="819083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Publish/Subscribe Pattern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Publisher and Subscriber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8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9"/>
          <p:cNvSpPr/>
          <p:nvPr/>
        </p:nvSpPr>
        <p:spPr>
          <a:xfrm>
            <a:off x="476443" y="473572"/>
            <a:ext cx="8190830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Go and MQTT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9"/>
          <p:cNvSpPr/>
          <p:nvPr/>
        </p:nvSpPr>
        <p:spPr>
          <a:xfrm>
            <a:off x="476250" y="1385689"/>
            <a:ext cx="4148732" cy="1081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Go MQTT Library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sng" cap="none" strike="noStrike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3"/>
              </a:rPr>
              <a:t>github.com/eclipse/paho.mqtt.golang</a:t>
            </a:r>
            <a:r>
              <a:rPr b="1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MQTT v3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sng" cap="none" strike="noStrike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4"/>
              </a:rPr>
              <a:t>github.com/eclipse/paho.golang</a:t>
            </a:r>
            <a:r>
              <a:rPr b="1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MQTT v5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59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0"/>
          <p:cNvSpPr/>
          <p:nvPr/>
        </p:nvSpPr>
        <p:spPr>
          <a:xfrm>
            <a:off x="476443" y="473572"/>
            <a:ext cx="8190830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Code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itch-assets-ccb95893-de3f-4266-973c-20049231b248.s3.eu-west-1.amazonaws.com/76194e7f-98e6-4acf-9b10-b0321bdd864d?pitch-bytes=143205&amp;pitch-content-type=image%2Fpng" id="494" name="Google Shape;49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9447" y="472229"/>
            <a:ext cx="1868467" cy="3099567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0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1"/>
          <p:cNvSpPr/>
          <p:nvPr/>
        </p:nvSpPr>
        <p:spPr>
          <a:xfrm>
            <a:off x="476250" y="476250"/>
            <a:ext cx="3181573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Publisher Example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itch-assets-ccb95893-de3f-4266-973c-20049231b248.s3.eu-west-1.amazonaws.com/c5c2a568-a431-4098-929e-3f4762fbc0d8?pitch-bytes=617427&amp;pitch-content-type=image%2Fpng" id="502" name="Google Shape;50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9564" y="795446"/>
            <a:ext cx="5691349" cy="3617681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1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2"/>
          <p:cNvSpPr/>
          <p:nvPr/>
        </p:nvSpPr>
        <p:spPr>
          <a:xfrm>
            <a:off x="476250" y="476250"/>
            <a:ext cx="3418879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Subscriber Example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itch-assets-ccb95893-de3f-4266-973c-20049231b248.s3.eu-west-1.amazonaws.com/091fa176-6a7a-4499-bd73-4bc43e91d074?pitch-bytes=626139&amp;pitch-content-type=image%2Fpng" id="510" name="Google Shape;51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013" y="574225"/>
            <a:ext cx="5581977" cy="3406033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2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pitch-assets-ccb95893-de3f-4266-973c-20049231b248.s3.eu-west-1.amazonaws.com/aa2f3b0a-3d15-4305-bc93-96047eb47b32?pitch-bytes=538958&amp;pitch-content-type=image%2Fpng" id="517" name="Google Shape;51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190" y="475855"/>
            <a:ext cx="6075624" cy="3580547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3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477378" y="1542342"/>
            <a:ext cx="8190979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@marvin_hosea</a:t>
            </a:r>
            <a:endParaRPr b="0" i="0" sz="9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itch-assets-ccb95893-de3f-4266-973c-20049231b248.s3.eu-west-1.amazonaws.com/17be17b3-df48-4f4f-9130-24953699c4d6?pitch-bytes=103053&amp;pitch-content-type=image%2Fpng" id="102" name="Google Shape;10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200000">
            <a:off x="1393099" y="2904526"/>
            <a:ext cx="1873330" cy="964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pitch-assets-ccb95893-de3f-4266-973c-20049231b248.s3.eu-west-1.amazonaws.com/56680bbd-4513-4c65-843d-35878a7199e2?pitch-bytes=196508&amp;pitch-content-type=image%2Fpng" id="103" name="Google Shape;10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200000">
            <a:off x="4732583" y="2783829"/>
            <a:ext cx="2811494" cy="1447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pitch-assets-ccb95893-de3f-4266-973c-20049231b248.s3.eu-west-1.amazonaws.com/bc874c48-b91c-430c-a584-65f36ea30baa?pitch-bytes=266958&amp;pitch-content-type=image%2Fpng" id="104" name="Google Shape;10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200000">
            <a:off x="678524" y="3887146"/>
            <a:ext cx="2138313" cy="11009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pitch-assets-ccb95893-de3f-4266-973c-20049231b248.s3.eu-west-1.amazonaws.com/b9b1fab1-93bc-43cc-a5d3-a32169d2c23e?pitch-bytes=281898&amp;pitch-content-type=image%2Fpng" id="105" name="Google Shape;10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0287" y="2878106"/>
            <a:ext cx="1971854" cy="10152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pitch-assets-ccb95893-de3f-4266-973c-20049231b248.s3.eu-west-1.amazonaws.com/97c2689a-2c9b-4fae-a9a0-7c20f1be3ba2?pitch-bytes=313213&amp;pitch-content-type=image%2Fpng" id="106" name="Google Shape;10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300000">
            <a:off x="5002249" y="3917522"/>
            <a:ext cx="2517809" cy="12963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pitch-assets-ccb95893-de3f-4266-973c-20049231b248.s3.eu-west-1.amazonaws.com/08fe5963-2aaa-4946-98a6-20833bf44275?pitch-bytes=358020&amp;pitch-content-type=image%2Fpng" id="107" name="Google Shape;107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200000">
            <a:off x="3000362" y="4145982"/>
            <a:ext cx="2155463" cy="110981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/>
          <p:nvPr/>
        </p:nvSpPr>
        <p:spPr>
          <a:xfrm>
            <a:off x="3521417" y="476250"/>
            <a:ext cx="209572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Questions?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9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4"/>
          <p:cNvSpPr/>
          <p:nvPr/>
        </p:nvSpPr>
        <p:spPr>
          <a:xfrm>
            <a:off x="330422" y="2244078"/>
            <a:ext cx="8190830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Disappointed!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64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5"/>
          <p:cNvSpPr/>
          <p:nvPr/>
        </p:nvSpPr>
        <p:spPr>
          <a:xfrm>
            <a:off x="476443" y="473572"/>
            <a:ext cx="8190830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Paho!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65"/>
          <p:cNvSpPr/>
          <p:nvPr/>
        </p:nvSpPr>
        <p:spPr>
          <a:xfrm>
            <a:off x="476250" y="1787252"/>
            <a:ext cx="6789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800"/>
              <a:buFont typeface="Arimo"/>
              <a:buChar char="•"/>
            </a:pPr>
            <a:r>
              <a:rPr b="0" i="0" lang="en" sz="18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Indefinite I/O block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800"/>
              <a:buFont typeface="Arimo"/>
              <a:buChar char="•"/>
            </a:pPr>
            <a:r>
              <a:rPr b="0" i="0" lang="en" sz="18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Failure to handle </a:t>
            </a:r>
            <a:r>
              <a:rPr b="0" i="0" lang="en" sz="18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continues</a:t>
            </a:r>
            <a:r>
              <a:rPr b="0" i="0" lang="en" sz="18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 reconnection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800"/>
              <a:buFont typeface="Arimo"/>
              <a:buChar char="•"/>
            </a:pPr>
            <a:r>
              <a:rPr b="0" i="0" lang="en" sz="18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Uses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any for the payload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DA8"/>
              </a:buClr>
              <a:buSzPts val="1800"/>
              <a:buFont typeface="Arimo"/>
              <a:buChar char="•"/>
            </a:pPr>
            <a:r>
              <a:rPr b="0" i="0" lang="en" sz="18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Excessively asynchronous API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22B"/>
              </a:buClr>
              <a:buSzPts val="1800"/>
              <a:buFont typeface="Arimo"/>
              <a:buChar char="•"/>
            </a:pPr>
            <a:r>
              <a:rPr b="1" i="0" lang="en" sz="1800" u="none" cap="none" strike="noStrike">
                <a:solidFill>
                  <a:srgbClr val="1E222B"/>
                </a:solidFill>
                <a:latin typeface="Arimo"/>
                <a:ea typeface="Arimo"/>
                <a:cs typeface="Arimo"/>
                <a:sym typeface="Arimo"/>
              </a:rPr>
              <a:t>Existing packages are hefty for most microcontrollers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65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pitch-assets-ccb95893-de3f-4266-973c-20049231b248.s3.eu-west-1.amazonaws.com/6f4cad4e-f27b-4a65-86f1-c55dac31e6e2?pitch-bytes=207377&amp;pitch-content-type=image%2Fpng" id="539" name="Google Shape;53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731" y="2550089"/>
            <a:ext cx="8123781" cy="11605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Google Shape;540;p66"/>
          <p:cNvCxnSpPr/>
          <p:nvPr/>
        </p:nvCxnSpPr>
        <p:spPr>
          <a:xfrm>
            <a:off x="628798" y="2443982"/>
            <a:ext cx="2545415" cy="0"/>
          </a:xfrm>
          <a:prstGeom prst="straightConnector1">
            <a:avLst/>
          </a:prstGeom>
          <a:solidFill>
            <a:srgbClr val="4285F4"/>
          </a:solidFill>
          <a:ln cap="flat" cmpd="sng" w="21150">
            <a:solidFill>
              <a:srgbClr val="0086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41" name="Google Shape;541;p66"/>
          <p:cNvSpPr/>
          <p:nvPr/>
        </p:nvSpPr>
        <p:spPr>
          <a:xfrm>
            <a:off x="1656587" y="2125071"/>
            <a:ext cx="484361" cy="204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 byte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2" name="Google Shape;542;p66"/>
          <p:cNvCxnSpPr/>
          <p:nvPr/>
        </p:nvCxnSpPr>
        <p:spPr>
          <a:xfrm>
            <a:off x="3172839" y="2444822"/>
            <a:ext cx="1846373" cy="0"/>
          </a:xfrm>
          <a:prstGeom prst="straightConnector1">
            <a:avLst/>
          </a:prstGeom>
          <a:solidFill>
            <a:srgbClr val="4285F4"/>
          </a:solidFill>
          <a:ln cap="flat" cmpd="sng" w="21150">
            <a:solidFill>
              <a:srgbClr val="0086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43" name="Google Shape;543;p66"/>
          <p:cNvSpPr/>
          <p:nvPr/>
        </p:nvSpPr>
        <p:spPr>
          <a:xfrm>
            <a:off x="3725219" y="2125757"/>
            <a:ext cx="741239" cy="204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1 - 4 byte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4" name="Google Shape;544;p66"/>
          <p:cNvCxnSpPr/>
          <p:nvPr/>
        </p:nvCxnSpPr>
        <p:spPr>
          <a:xfrm>
            <a:off x="629639" y="3825938"/>
            <a:ext cx="4389534" cy="0"/>
          </a:xfrm>
          <a:prstGeom prst="straightConnector1">
            <a:avLst/>
          </a:prstGeom>
          <a:solidFill>
            <a:srgbClr val="4285F4"/>
          </a:solidFill>
          <a:ln cap="flat" cmpd="sng" w="21150">
            <a:solidFill>
              <a:srgbClr val="0086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45" name="Google Shape;545;p66"/>
          <p:cNvSpPr/>
          <p:nvPr/>
        </p:nvSpPr>
        <p:spPr>
          <a:xfrm>
            <a:off x="2368440" y="3939538"/>
            <a:ext cx="1561653" cy="204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fixed header: 2 byte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6" name="Google Shape;546;p66"/>
          <p:cNvCxnSpPr/>
          <p:nvPr/>
        </p:nvCxnSpPr>
        <p:spPr>
          <a:xfrm>
            <a:off x="5071954" y="3826779"/>
            <a:ext cx="1700352" cy="0"/>
          </a:xfrm>
          <a:prstGeom prst="straightConnector1">
            <a:avLst/>
          </a:prstGeom>
          <a:solidFill>
            <a:srgbClr val="4285F4"/>
          </a:solidFill>
          <a:ln cap="flat" cmpd="sng" w="21150">
            <a:solidFill>
              <a:srgbClr val="0086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47" name="Google Shape;547;p66"/>
          <p:cNvSpPr/>
          <p:nvPr/>
        </p:nvSpPr>
        <p:spPr>
          <a:xfrm>
            <a:off x="5678251" y="3938852"/>
            <a:ext cx="474390" cy="204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x byte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6"/>
          <p:cNvSpPr/>
          <p:nvPr/>
        </p:nvSpPr>
        <p:spPr>
          <a:xfrm>
            <a:off x="7637367" y="3939538"/>
            <a:ext cx="474390" cy="204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y byte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9" name="Google Shape;549;p66"/>
          <p:cNvCxnSpPr/>
          <p:nvPr/>
        </p:nvCxnSpPr>
        <p:spPr>
          <a:xfrm>
            <a:off x="6825048" y="3827620"/>
            <a:ext cx="1700352" cy="0"/>
          </a:xfrm>
          <a:prstGeom prst="straightConnector1">
            <a:avLst/>
          </a:prstGeom>
          <a:solidFill>
            <a:srgbClr val="4285F4"/>
          </a:solidFill>
          <a:ln cap="flat" cmpd="sng" w="21150">
            <a:solidFill>
              <a:srgbClr val="0086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50" name="Google Shape;550;p66"/>
          <p:cNvSpPr/>
          <p:nvPr/>
        </p:nvSpPr>
        <p:spPr>
          <a:xfrm>
            <a:off x="476443" y="473572"/>
            <a:ext cx="8190830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Let's Take a look at the MQTT packet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66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7"/>
          <p:cNvSpPr/>
          <p:nvPr/>
        </p:nvSpPr>
        <p:spPr>
          <a:xfrm>
            <a:off x="476443" y="473572"/>
            <a:ext cx="8190830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Let's Take a look at the MQTT packet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67"/>
          <p:cNvSpPr/>
          <p:nvPr/>
        </p:nvSpPr>
        <p:spPr>
          <a:xfrm>
            <a:off x="476250" y="1787247"/>
            <a:ext cx="5828184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Fixed header</a:t>
            </a:r>
            <a:r>
              <a:rPr b="0" i="0" lang="en" sz="18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: Made up of the packet type, packet flags, and length of the remaining packet.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67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8"/>
          <p:cNvSpPr/>
          <p:nvPr/>
        </p:nvSpPr>
        <p:spPr>
          <a:xfrm>
            <a:off x="476443" y="473572"/>
            <a:ext cx="8190830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Let's Take a look at the MQTT packet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68"/>
          <p:cNvSpPr/>
          <p:nvPr/>
        </p:nvSpPr>
        <p:spPr>
          <a:xfrm>
            <a:off x="476250" y="1787247"/>
            <a:ext cx="5828184" cy="614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Variable header: </a:t>
            </a:r>
            <a:r>
              <a:rPr b="1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The content and length of the variable header will vary according to the packet type and includes packet-type specific meta-data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68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9"/>
          <p:cNvSpPr/>
          <p:nvPr/>
        </p:nvSpPr>
        <p:spPr>
          <a:xfrm>
            <a:off x="476443" y="473572"/>
            <a:ext cx="8190830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Let's Take a look at the MQTT packet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69"/>
          <p:cNvSpPr/>
          <p:nvPr/>
        </p:nvSpPr>
        <p:spPr>
          <a:xfrm>
            <a:off x="476250" y="1787247"/>
            <a:ext cx="5828184" cy="204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Payload: </a:t>
            </a:r>
            <a:r>
              <a:rPr b="1" i="0" lang="en" sz="14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The packet-type specific payload data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69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0"/>
          <p:cNvSpPr/>
          <p:nvPr/>
        </p:nvSpPr>
        <p:spPr>
          <a:xfrm>
            <a:off x="476443" y="473572"/>
            <a:ext cx="8190830" cy="19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1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Simple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1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Go implementation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1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of CONNECT command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itch-assets-ccb95893-de3f-4266-973c-20049231b248.s3.eu-west-1.amazonaws.com/76194e7f-98e6-4acf-9b10-b0321bdd864d?pitch-bytes=143205&amp;pitch-content-type=image%2Fpng" id="582" name="Google Shape;58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2500" y="770355"/>
            <a:ext cx="1868467" cy="3099567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70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1"/>
          <p:cNvSpPr/>
          <p:nvPr/>
        </p:nvSpPr>
        <p:spPr>
          <a:xfrm>
            <a:off x="476250" y="476250"/>
            <a:ext cx="3907557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TCP connection to the MQTT broker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itch-assets-ccb95893-de3f-4266-973c-20049231b248.s3.eu-west-1.amazonaws.com/157cf847-0721-4056-b709-0be2a5fed530?pitch-bytes=334306&amp;pitch-content-type=image%2Fpng" id="590" name="Google Shape;59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386" y="1128855"/>
            <a:ext cx="7176300" cy="2938644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71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pitch-assets-ccb95893-de3f-4266-973c-20049231b248.s3.eu-west-1.amazonaws.com/2c7180ef-1dad-4708-9032-45937de0adec?pitch-bytes=784982&amp;pitch-content-type=image%2Fpng" id="597" name="Google Shape;59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6189" y="473968"/>
            <a:ext cx="5917893" cy="4816407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2"/>
          <p:cNvSpPr/>
          <p:nvPr/>
        </p:nvSpPr>
        <p:spPr>
          <a:xfrm>
            <a:off x="553527" y="422078"/>
            <a:ext cx="8114109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Constructs the MQTT CONNECT packet and sends it to the broker.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72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3"/>
          <p:cNvSpPr/>
          <p:nvPr/>
        </p:nvSpPr>
        <p:spPr>
          <a:xfrm>
            <a:off x="476250" y="476250"/>
            <a:ext cx="4916016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Reads the CONNACK packet from the broker.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itch-assets-ccb95893-de3f-4266-973c-20049231b248.s3.eu-west-1.amazonaws.com/45c0f381-fb01-4a74-aad1-eba9d304d6cb?pitch-bytes=581098&amp;pitch-content-type=image%2Fpng" id="606" name="Google Shape;60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8338" y="654529"/>
            <a:ext cx="5953154" cy="3935667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73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476554" y="1914851"/>
            <a:ext cx="8190830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Intro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0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4"/>
          <p:cNvSpPr/>
          <p:nvPr/>
        </p:nvSpPr>
        <p:spPr>
          <a:xfrm>
            <a:off x="330422" y="2244078"/>
            <a:ext cx="8190830" cy="19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1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Many moons and cup of coffees later…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1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Demo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74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pitch-assets-ccb95893-de3f-4266-973c-20049231b248.s3.eu-west-1.amazonaws.com/45298956-7473-4f7e-b032-63dd8c1db352?pitch-bytes=1819456&amp;pitch-content-type=image%2Fpng" id="620" name="Google Shape;620;p75"/>
          <p:cNvPicPr preferRelativeResize="0"/>
          <p:nvPr/>
        </p:nvPicPr>
        <p:blipFill rotWithShape="1">
          <a:blip r:embed="rId3">
            <a:alphaModFix/>
          </a:blip>
          <a:srcRect b="5000" l="0" r="0" t="50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75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6"/>
          <p:cNvSpPr/>
          <p:nvPr/>
        </p:nvSpPr>
        <p:spPr>
          <a:xfrm>
            <a:off x="0" y="-1046"/>
            <a:ext cx="2874505" cy="5145700"/>
          </a:xfrm>
          <a:prstGeom prst="roundRect">
            <a:avLst>
              <a:gd fmla="val -31811" name="adj"/>
            </a:avLst>
          </a:prstGeom>
          <a:solidFill>
            <a:srgbClr val="4285F4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76"/>
          <p:cNvSpPr/>
          <p:nvPr/>
        </p:nvSpPr>
        <p:spPr>
          <a:xfrm>
            <a:off x="472473" y="475250"/>
            <a:ext cx="2011710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What is working ATM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76"/>
          <p:cNvSpPr/>
          <p:nvPr/>
        </p:nvSpPr>
        <p:spPr>
          <a:xfrm>
            <a:off x="3288100" y="476853"/>
            <a:ext cx="36159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Animal tagging devices programmed with TinyGo and is being developed on Arduino nano 33 IoT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Animal Location tracking and health monitor  stats shared with MQTT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The trial</a:t>
            </a: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">
                <a:latin typeface="Arimo"/>
                <a:ea typeface="Arimo"/>
                <a:cs typeface="Arimo"/>
                <a:sym typeface="Arimo"/>
              </a:rPr>
              <a:t>phase was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completed with much </a:t>
            </a:r>
            <a:r>
              <a:rPr lang="en">
                <a:latin typeface="Arimo"/>
                <a:ea typeface="Arimo"/>
                <a:cs typeface="Arimo"/>
                <a:sym typeface="Arimo"/>
              </a:rPr>
              <a:t>success.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76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7"/>
          <p:cNvSpPr/>
          <p:nvPr/>
        </p:nvSpPr>
        <p:spPr>
          <a:xfrm>
            <a:off x="476554" y="1914851"/>
            <a:ext cx="8190830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"Last Will"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77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8"/>
          <p:cNvSpPr/>
          <p:nvPr/>
        </p:nvSpPr>
        <p:spPr>
          <a:xfrm>
            <a:off x="476366" y="2078988"/>
            <a:ext cx="8191128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Thank you, asante …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8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9297A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9297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/>
        </p:nvSpPr>
        <p:spPr>
          <a:xfrm>
            <a:off x="476443" y="476892"/>
            <a:ext cx="819083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939DA8"/>
                </a:solidFill>
                <a:latin typeface="Arimo"/>
                <a:ea typeface="Arimo"/>
                <a:cs typeface="Arimo"/>
                <a:sym typeface="Arimo"/>
              </a:rPr>
              <a:t>The Elephant in The Room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Wildlife Poaching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476250" y="2572240"/>
            <a:ext cx="3820492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Illegal trafficking and killing of animals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1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>
            <a:off x="345175" y="2415600"/>
            <a:ext cx="4294200" cy="431100"/>
          </a:xfrm>
          <a:prstGeom prst="roundRect">
            <a:avLst>
              <a:gd fmla="val -212109" name="adj"/>
            </a:avLst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ctr" bIns="50875" lIns="238550" spcFirstLastPara="1" rIns="238550" wrap="square" tIns="50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345175" y="3953075"/>
            <a:ext cx="4294200" cy="431100"/>
          </a:xfrm>
          <a:prstGeom prst="roundRect">
            <a:avLst>
              <a:gd fmla="val -212109" name="adj"/>
            </a:avLst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365750" y="4298625"/>
            <a:ext cx="4663500" cy="492600"/>
          </a:xfrm>
          <a:prstGeom prst="roundRect">
            <a:avLst>
              <a:gd fmla="val -185627" name="adj"/>
            </a:avLst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ttps://pitch-assets-ccb95893-de3f-4266-973c-20049231b248.s3.eu-west-1.amazonaws.com/eef87e38-0107-4ec3-a3b0-0eb13a73284d?pitch-bytes=58808&amp;pitch-content-type=image%2Fjpeg" id="133" name="Google Shape;13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712" y="486377"/>
            <a:ext cx="5743490" cy="4005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mgproxy.services.pitch.com/_/format:png/skp:png/plain/pitch-assets-app-f315888a-a107-4075-bcf2-5c74631b8ebe/stickers/make-your-point/box.apng" id="134" name="Google Shape;13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6505" y="92"/>
            <a:ext cx="3217212" cy="217057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/>
          <p:nvPr/>
        </p:nvSpPr>
        <p:spPr>
          <a:xfrm>
            <a:off x="0" y="-1046"/>
            <a:ext cx="2874505" cy="5145700"/>
          </a:xfrm>
          <a:prstGeom prst="roundRect">
            <a:avLst>
              <a:gd fmla="val -31811" name="adj"/>
            </a:avLst>
          </a:prstGeom>
          <a:solidFill>
            <a:srgbClr val="4285F4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/>
          <p:nvPr/>
        </p:nvSpPr>
        <p:spPr>
          <a:xfrm>
            <a:off x="476250" y="476722"/>
            <a:ext cx="2011784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Kenya Stats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3559374" y="475089"/>
            <a:ext cx="4695527" cy="711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1970 - 1980s: 170,000 Elephants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190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1979 - 2000: 16,000 Elephants | Ivory Demand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476250" y="789625"/>
            <a:ext cx="12087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Source KWS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imgproxy.services.pitch.com/_/format:png/skp:png/plain/pitch-assets-app-f315888a-a107-4075-bcf2-5c74631b8ebe/stickers/make-your-point/arrow_round_longer.apng"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700000">
            <a:off x="7693153" y="573629"/>
            <a:ext cx="481684" cy="131237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idx="4294967295" type="sldNum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